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437" r:id="rId3"/>
    <p:sldId id="479" r:id="rId4"/>
    <p:sldId id="480" r:id="rId5"/>
    <p:sldId id="474" r:id="rId6"/>
    <p:sldId id="475" r:id="rId7"/>
    <p:sldId id="481" r:id="rId8"/>
    <p:sldId id="482" r:id="rId9"/>
    <p:sldId id="48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79"/>
            <p14:sldId id="480"/>
            <p14:sldId id="474"/>
            <p14:sldId id="475"/>
            <p14:sldId id="481"/>
            <p14:sldId id="482"/>
            <p14:sldId id="483"/>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28-Jan-24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10</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28-Jan-24</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28-Jan-24</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28-Jan-24</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28-Jan-24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122" y="76200"/>
            <a:ext cx="7772400" cy="5714999"/>
          </a:xfrm>
        </p:spPr>
        <p:txBody>
          <a:bodyPr/>
          <a:lstStyle/>
          <a:p>
            <a:r>
              <a:rPr lang="en-US" b="1" dirty="0" smtClean="0"/>
              <a:t>DR SNSRCAS, CBE</a:t>
            </a:r>
            <a:r>
              <a:rPr lang="en-US" dirty="0" smtClean="0"/>
              <a:t/>
            </a:r>
            <a:br>
              <a:rPr lang="en-US" dirty="0" smtClean="0"/>
            </a:br>
            <a:r>
              <a:rPr lang="en-US" dirty="0"/>
              <a:t> </a:t>
            </a:r>
            <a:r>
              <a:rPr lang="en-US" dirty="0" smtClean="0"/>
              <a:t>Software Engineering</a:t>
            </a:r>
            <a:br>
              <a:rPr lang="en-US" dirty="0" smtClean="0"/>
            </a:br>
            <a:r>
              <a:rPr lang="en-US" dirty="0" smtClean="0"/>
              <a:t>21UCA408</a:t>
            </a:r>
            <a:r>
              <a:rPr lang="en-US" dirty="0"/>
              <a:t> </a:t>
            </a:r>
            <a:r>
              <a:rPr lang="en-US" b="1" dirty="0" smtClean="0">
                <a:solidFill>
                  <a:srgbClr val="00B050"/>
                </a:solidFill>
              </a:rPr>
              <a:t/>
            </a:r>
            <a:br>
              <a:rPr lang="en-US" b="1" dirty="0" smtClean="0">
                <a:solidFill>
                  <a:srgbClr val="00B050"/>
                </a:solidFill>
              </a:rPr>
            </a:br>
            <a:r>
              <a:rPr lang="en-US" b="1" dirty="0" smtClean="0">
                <a:solidFill>
                  <a:srgbClr val="00B050"/>
                </a:solidFill>
              </a:rPr>
              <a:t>II BCA B</a:t>
            </a:r>
            <a:r>
              <a:rPr lang="en-US" b="1" dirty="0" smtClean="0">
                <a:solidFill>
                  <a:srgbClr val="C00000"/>
                </a:solidFill>
              </a:rPr>
              <a:t/>
            </a:r>
            <a:br>
              <a:rPr lang="en-US" b="1" dirty="0" smtClean="0">
                <a:solidFill>
                  <a:srgbClr val="C00000"/>
                </a:solidFill>
              </a:rPr>
            </a:br>
            <a:r>
              <a:rPr lang="en-US" b="1" dirty="0" smtClean="0">
                <a:solidFill>
                  <a:srgbClr val="C00000"/>
                </a:solidFill>
              </a:rPr>
              <a:t>UNIT I</a:t>
            </a:r>
            <a:br>
              <a:rPr lang="en-US" b="1" dirty="0" smtClean="0">
                <a:solidFill>
                  <a:srgbClr val="C00000"/>
                </a:solidFill>
              </a:rPr>
            </a:br>
            <a:r>
              <a:rPr lang="en-US" dirty="0"/>
              <a:t> </a:t>
            </a:r>
            <a:r>
              <a:rPr lang="en-US" dirty="0"/>
              <a:t>Incremental Process Model</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Incremental Process Model</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416320"/>
          </a:xfrm>
          <a:prstGeom prst="rect">
            <a:avLst/>
          </a:prstGeom>
        </p:spPr>
        <p:txBody>
          <a:bodyPr wrap="square">
            <a:spAutoFit/>
          </a:bodyPr>
          <a:lstStyle/>
          <a:p>
            <a:pPr algn="just"/>
            <a:r>
              <a:rPr lang="en-US" sz="2400" dirty="0"/>
              <a:t>Incremental Model is a process of software development where requirements divided into multiple standalone modules of the software development cycle. In this model, each module goes through the requirements, design, implementation and testing phases. Every subsequent release of the module adds function to the previous release. The process continues until the complete system achieved</a:t>
            </a:r>
            <a:r>
              <a:rPr lang="en-US" sz="2400" dirty="0" smtClean="0"/>
              <a:t>.</a:t>
            </a:r>
          </a:p>
          <a:p>
            <a:pPr algn="just"/>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Incremental Process Model</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830997"/>
          </a:xfrm>
          <a:prstGeom prst="rect">
            <a:avLst/>
          </a:prstGeom>
        </p:spPr>
        <p:txBody>
          <a:bodyPr wrap="square">
            <a:spAutoFit/>
          </a:bodyPr>
          <a:lstStyle/>
          <a:p>
            <a:pPr algn="just"/>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pic>
        <p:nvPicPr>
          <p:cNvPr id="9" name="Picture 8"/>
          <p:cNvPicPr>
            <a:picLocks noChangeAspect="1"/>
          </p:cNvPicPr>
          <p:nvPr/>
        </p:nvPicPr>
        <p:blipFill>
          <a:blip r:embed="rId7"/>
          <a:stretch>
            <a:fillRect/>
          </a:stretch>
        </p:blipFill>
        <p:spPr>
          <a:xfrm>
            <a:off x="990600" y="1709737"/>
            <a:ext cx="7391400" cy="4233863"/>
          </a:xfrm>
          <a:prstGeom prst="rect">
            <a:avLst/>
          </a:prstGeom>
        </p:spPr>
      </p:pic>
    </p:spTree>
    <p:extLst>
      <p:ext uri="{BB962C8B-B14F-4D97-AF65-F5344CB8AC3E}">
        <p14:creationId xmlns:p14="http://schemas.microsoft.com/office/powerpoint/2010/main" val="230739918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Incremental Process Model</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262979"/>
          </a:xfrm>
          <a:prstGeom prst="rect">
            <a:avLst/>
          </a:prstGeom>
        </p:spPr>
        <p:txBody>
          <a:bodyPr wrap="square">
            <a:spAutoFit/>
          </a:bodyPr>
          <a:lstStyle/>
          <a:p>
            <a:r>
              <a:rPr lang="en-US" sz="2400" dirty="0"/>
              <a:t>The various phases of incremental model are as follows:</a:t>
            </a:r>
          </a:p>
          <a:p>
            <a:pPr marL="342900" indent="-342900">
              <a:buAutoNum type="arabicPeriod"/>
            </a:pPr>
            <a:r>
              <a:rPr lang="en-US" sz="2400" b="1" dirty="0" smtClean="0"/>
              <a:t>Requirement </a:t>
            </a:r>
            <a:r>
              <a:rPr lang="en-US" sz="2400" b="1" dirty="0"/>
              <a:t>analysis:</a:t>
            </a:r>
            <a:r>
              <a:rPr lang="en-US" sz="2400" dirty="0"/>
              <a:t> In the first phase of the incremental model, the product analysis expertise identifies the requirements. And the system functional requirements are understood by the requirement analysis team. To develop the software under the incremental model, this phase performs a crucial role</a:t>
            </a:r>
            <a:r>
              <a:rPr lang="en-US" sz="2400" dirty="0" smtClean="0"/>
              <a:t>.</a:t>
            </a:r>
          </a:p>
          <a:p>
            <a:endParaRPr lang="en-US" sz="2400" dirty="0"/>
          </a:p>
          <a:p>
            <a:r>
              <a:rPr lang="en-US" sz="2400" b="1" dirty="0"/>
              <a:t>2. Design &amp; Development:</a:t>
            </a:r>
            <a:r>
              <a:rPr lang="en-US" sz="2400" dirty="0"/>
              <a:t> In this phase of the Incremental model of SDLC, the design of the system functionality and the development method are finished with success. When software develops new practicality, the incremental model uses style and development phase.</a:t>
            </a:r>
          </a:p>
          <a:p>
            <a:pPr algn="just"/>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383667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Waterfall </a:t>
            </a:r>
            <a:r>
              <a:rPr lang="en-US" dirty="0" smtClean="0"/>
              <a:t>Model</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830997"/>
          </a:xfrm>
          <a:prstGeom prst="rect">
            <a:avLst/>
          </a:prstGeom>
        </p:spPr>
        <p:txBody>
          <a:bodyPr wrap="square">
            <a:spAutoFit/>
          </a:bodyPr>
          <a:lstStyle/>
          <a:p>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pic>
        <p:nvPicPr>
          <p:cNvPr id="9" name="Picture 8"/>
          <p:cNvPicPr>
            <a:picLocks noChangeAspect="1"/>
          </p:cNvPicPr>
          <p:nvPr/>
        </p:nvPicPr>
        <p:blipFill>
          <a:blip r:embed="rId7"/>
          <a:stretch>
            <a:fillRect/>
          </a:stretch>
        </p:blipFill>
        <p:spPr>
          <a:xfrm>
            <a:off x="1833562" y="1443037"/>
            <a:ext cx="5476875" cy="3971925"/>
          </a:xfrm>
          <a:prstGeom prst="rect">
            <a:avLst/>
          </a:prstGeom>
        </p:spPr>
      </p:pic>
    </p:spTree>
    <p:extLst>
      <p:ext uri="{BB962C8B-B14F-4D97-AF65-F5344CB8AC3E}">
        <p14:creationId xmlns:p14="http://schemas.microsoft.com/office/powerpoint/2010/main" val="230021959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Waterfall </a:t>
            </a:r>
            <a:r>
              <a:rPr lang="en-US" dirty="0" smtClean="0"/>
              <a:t>Model</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832092"/>
          </a:xfrm>
          <a:prstGeom prst="rect">
            <a:avLst/>
          </a:prstGeom>
        </p:spPr>
        <p:txBody>
          <a:bodyPr wrap="square">
            <a:spAutoFit/>
          </a:bodyPr>
          <a:lstStyle/>
          <a:p>
            <a:pPr algn="just"/>
            <a:r>
              <a:rPr lang="en-US" sz="2000" b="1" dirty="0"/>
              <a:t>2. Design Phase:</a:t>
            </a:r>
            <a:r>
              <a:rPr lang="en-US" sz="2000" dirty="0"/>
              <a:t> This phase aims to transform the requirements gathered in the SRS into a suitable form which permits further coding in a programming language. It defines the overall software architecture together with high level and detailed design. All this work is documented as a Software Design Document (SDD</a:t>
            </a:r>
            <a:r>
              <a:rPr lang="en-US" sz="2000" dirty="0" smtClean="0"/>
              <a:t>).</a:t>
            </a:r>
          </a:p>
          <a:p>
            <a:pPr algn="just"/>
            <a:endParaRPr lang="en-US" sz="2000" dirty="0"/>
          </a:p>
          <a:p>
            <a:pPr algn="just"/>
            <a:r>
              <a:rPr lang="en-US" sz="2000" b="1" dirty="0"/>
              <a:t>3. Implementation and unit testing:</a:t>
            </a:r>
            <a:r>
              <a:rPr lang="en-US" sz="2000" dirty="0"/>
              <a:t> During this phase, design is implemented. If the SDD is complete, the implementation or coding phase proceeds smoothly, because all the information needed by software developers is contained in the SDD.</a:t>
            </a:r>
          </a:p>
          <a:p>
            <a:pPr algn="just"/>
            <a:r>
              <a:rPr lang="en-US" sz="2000" dirty="0"/>
              <a:t>During testing, the code is thoroughly examined and modified. Small modules are tested in isolation initially. After that these modules are tested by writing some overhead code to check the interaction between these modules and the flow of intermediate output.</a:t>
            </a:r>
          </a:p>
          <a:p>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74470402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Waterfall </a:t>
            </a:r>
            <a:r>
              <a:rPr lang="en-US" dirty="0" smtClean="0"/>
              <a:t>Model</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893647"/>
          </a:xfrm>
          <a:prstGeom prst="rect">
            <a:avLst/>
          </a:prstGeom>
        </p:spPr>
        <p:txBody>
          <a:bodyPr wrap="square">
            <a:spAutoFit/>
          </a:bodyPr>
          <a:lstStyle/>
          <a:p>
            <a:pPr algn="just"/>
            <a:r>
              <a:rPr lang="en-US" sz="2400" b="1" dirty="0"/>
              <a:t>3. Testing:</a:t>
            </a:r>
            <a:r>
              <a:rPr lang="en-US" sz="2400" dirty="0"/>
              <a:t> In the incremental model, the testing phase checks the performance of each existing function as well as additional functionality. In the testing phase, the various methods are used to test the behavior of each task</a:t>
            </a:r>
            <a:r>
              <a:rPr lang="en-US" sz="2400" dirty="0" smtClean="0"/>
              <a:t>.</a:t>
            </a:r>
          </a:p>
          <a:p>
            <a:pPr algn="just"/>
            <a:endParaRPr lang="en-US" sz="2400" dirty="0"/>
          </a:p>
          <a:p>
            <a:pPr algn="just"/>
            <a:r>
              <a:rPr lang="en-US" sz="2400" b="1" dirty="0"/>
              <a:t>4. Implementation:</a:t>
            </a:r>
            <a:r>
              <a:rPr lang="en-US" sz="2400" dirty="0"/>
              <a:t> Implementation phase enables the coding phase of the development system. It involves the final coding that design in the designing and development phase and tests the functionality in the testing phase. After completion of this phase, the number of the product working is enhanced and upgraded up to the final system product</a:t>
            </a:r>
          </a:p>
          <a:p>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11654406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Waterfall </a:t>
            </a:r>
            <a:r>
              <a:rPr lang="en-US" dirty="0" smtClean="0"/>
              <a:t>Model</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046988"/>
          </a:xfrm>
          <a:prstGeom prst="rect">
            <a:avLst/>
          </a:prstGeom>
        </p:spPr>
        <p:txBody>
          <a:bodyPr wrap="square">
            <a:spAutoFit/>
          </a:bodyPr>
          <a:lstStyle/>
          <a:p>
            <a:r>
              <a:rPr lang="en-US" sz="2400" dirty="0"/>
              <a:t>When we use the Incremental Model?</a:t>
            </a:r>
          </a:p>
          <a:p>
            <a:r>
              <a:rPr lang="en-US" sz="2400" dirty="0"/>
              <a:t>When the requirements are superior.</a:t>
            </a:r>
          </a:p>
          <a:p>
            <a:r>
              <a:rPr lang="en-US" sz="2400" dirty="0"/>
              <a:t>A project has a lengthy development schedule.</a:t>
            </a:r>
          </a:p>
          <a:p>
            <a:r>
              <a:rPr lang="en-US" sz="2400" dirty="0"/>
              <a:t>When Software team are not very well skilled or trained.</a:t>
            </a:r>
          </a:p>
          <a:p>
            <a:r>
              <a:rPr lang="en-US" sz="2400" dirty="0"/>
              <a:t>When the customer demands a quick release of the product.</a:t>
            </a:r>
          </a:p>
          <a:p>
            <a:r>
              <a:rPr lang="en-US" sz="2400" dirty="0"/>
              <a:t>You can develop prioritized requirements first.</a:t>
            </a:r>
          </a:p>
          <a:p>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2784543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Waterfall </a:t>
            </a:r>
            <a:r>
              <a:rPr lang="en-US" dirty="0" smtClean="0"/>
              <a:t>Model</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046988"/>
          </a:xfrm>
          <a:prstGeom prst="rect">
            <a:avLst/>
          </a:prstGeom>
        </p:spPr>
        <p:txBody>
          <a:bodyPr wrap="square">
            <a:spAutoFit/>
          </a:bodyPr>
          <a:lstStyle/>
          <a:p>
            <a:r>
              <a:rPr lang="en-US" sz="2400" dirty="0"/>
              <a:t>Advantage of Incremental Model</a:t>
            </a:r>
          </a:p>
          <a:p>
            <a:r>
              <a:rPr lang="en-US" sz="2400" dirty="0"/>
              <a:t>Errors are easy to be recognized.</a:t>
            </a:r>
          </a:p>
          <a:p>
            <a:r>
              <a:rPr lang="en-US" sz="2400" dirty="0"/>
              <a:t>Easier to test and debug</a:t>
            </a:r>
          </a:p>
          <a:p>
            <a:r>
              <a:rPr lang="en-US" sz="2400" dirty="0"/>
              <a:t>More flexible.</a:t>
            </a:r>
          </a:p>
          <a:p>
            <a:r>
              <a:rPr lang="en-US" sz="2400" dirty="0"/>
              <a:t>Simple to manage risk because it handled during its iteration.</a:t>
            </a:r>
          </a:p>
          <a:p>
            <a:r>
              <a:rPr lang="en-US" sz="2400" dirty="0"/>
              <a:t>The Client gets important functionality early.</a:t>
            </a:r>
          </a:p>
          <a:p>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63774489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299</Words>
  <Application>Microsoft Office PowerPoint</Application>
  <PresentationFormat>On-screen Show (4:3)</PresentationFormat>
  <Paragraphs>65</Paragraphs>
  <Slides>10</Slides>
  <Notes>1</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Algerian</vt:lpstr>
      <vt:lpstr>Arial</vt:lpstr>
      <vt:lpstr>Calibri</vt:lpstr>
      <vt:lpstr>Times New Roman</vt:lpstr>
      <vt:lpstr>Office Theme</vt:lpstr>
      <vt:lpstr>DR SNSRCAS, CBE  Software Engineering 21UCA408  II BCA B UNIT I  Incremental Process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290</cp:revision>
  <dcterms:created xsi:type="dcterms:W3CDTF">2006-08-16T00:00:00Z</dcterms:created>
  <dcterms:modified xsi:type="dcterms:W3CDTF">2024-01-28T12:05:07Z</dcterms:modified>
</cp:coreProperties>
</file>